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13"/>
  </p:notesMasterIdLst>
  <p:handoutMasterIdLst>
    <p:handoutMasterId r:id="rId14"/>
  </p:handoutMasterIdLst>
  <p:sldIdLst>
    <p:sldId id="260" r:id="rId2"/>
    <p:sldId id="261" r:id="rId3"/>
    <p:sldId id="265" r:id="rId4"/>
    <p:sldId id="266" r:id="rId5"/>
    <p:sldId id="271" r:id="rId6"/>
    <p:sldId id="272" r:id="rId7"/>
    <p:sldId id="267" r:id="rId8"/>
    <p:sldId id="268" r:id="rId9"/>
    <p:sldId id="269" r:id="rId10"/>
    <p:sldId id="270" r:id="rId11"/>
    <p:sldId id="259" r:id="rId1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3" autoAdjust="0"/>
    <p:restoredTop sz="94343" autoAdjust="0"/>
  </p:normalViewPr>
  <p:slideViewPr>
    <p:cSldViewPr snapToGrid="0">
      <p:cViewPr>
        <p:scale>
          <a:sx n="73" d="100"/>
          <a:sy n="73" d="100"/>
        </p:scale>
        <p:origin x="58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5ECD151-F904-4827-8AC3-03F84B8EA8ED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7E92908-2595-4029-8717-8673A930C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1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jUj7GB8t7QAhUCwlQKHT6RD4wQjRwIBw&amp;url=https://scripts.mit.edu/~srayyan/PERwiki/index.php?title%3DModule_2_--_Work_done_by_a_Constant_force_along_a_Straight_Line&amp;psig=AFQjCNGln2zNACJnHUXCUemmgG0aLVx5cw&amp;ust=1481090444093584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</a:t>
            </a:r>
            <a:r>
              <a:rPr lang="en-US" dirty="0" smtClean="0"/>
              <a:t>2 </a:t>
            </a:r>
            <a:r>
              <a:rPr lang="en-US" dirty="0" smtClean="0"/>
              <a:t>–  </a:t>
            </a:r>
            <a:r>
              <a:rPr lang="en-US" dirty="0" smtClean="0"/>
              <a:t>Jan 10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10205772" cy="34163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P3 Challenge–  </a:t>
            </a:r>
          </a:p>
          <a:p>
            <a:pPr lvl="1"/>
            <a:r>
              <a:rPr lang="en-US" sz="2400" b="1" dirty="0" smtClean="0"/>
              <a:t>A 62 kg crate is being pulled at constant speed across a floor by a cord that makes a 30</a:t>
            </a:r>
            <a:r>
              <a:rPr lang="en-US" sz="2400" b="1" dirty="0" smtClean="0">
                <a:sym typeface="Euclid Symbol" panose="05050102010706020507" pitchFamily="18" charset="2"/>
              </a:rPr>
              <a:t> incline to the horizontal. What is the coefficient of dynamic friction if the tension in the cord is 130 N?     </a:t>
            </a:r>
            <a:endParaRPr lang="en-US" sz="2400" b="1" dirty="0" smtClean="0">
              <a:sym typeface="Euclid Extra" panose="02050502000505020303" pitchFamily="18" charset="2"/>
            </a:endParaRPr>
          </a:p>
          <a:p>
            <a:endParaRPr lang="en-US" sz="2800" b="1" dirty="0">
              <a:sym typeface="Euclid Extra" panose="02050502000505020303" pitchFamily="18" charset="2"/>
            </a:endParaRPr>
          </a:p>
          <a:p>
            <a:r>
              <a:rPr lang="en-US" sz="2800" b="1" dirty="0" smtClean="0">
                <a:sym typeface="Euclid Extra" panose="02050502000505020303" pitchFamily="18" charset="2"/>
              </a:rPr>
              <a:t>Today’s Objective: Work-Kinetic Energy Theorem</a:t>
            </a:r>
          </a:p>
          <a:p>
            <a:pPr marL="0" indent="0">
              <a:buNone/>
            </a:pPr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– K.E.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sz="2000" b="1" dirty="0" smtClean="0"/>
              <a:t>The net work done on an object is equal to the change in kinetic energy for that object. </a:t>
            </a:r>
          </a:p>
          <a:p>
            <a:r>
              <a:rPr lang="en-US" sz="2000" b="1" dirty="0" err="1" smtClean="0"/>
              <a:t>W</a:t>
            </a:r>
            <a:r>
              <a:rPr lang="en-US" sz="2000" b="1" baseline="-25000" dirty="0" err="1" smtClean="0"/>
              <a:t>net</a:t>
            </a:r>
            <a:r>
              <a:rPr lang="en-US" sz="2000" b="1" dirty="0" smtClean="0"/>
              <a:t> = </a:t>
            </a:r>
            <a:r>
              <a:rPr lang="en-US" sz="2000" b="1" dirty="0" smtClean="0">
                <a:sym typeface="Euclid Symbol" panose="05050102010706020507" pitchFamily="18" charset="2"/>
              </a:rPr>
              <a:t>K.E  =</a:t>
            </a:r>
            <a:r>
              <a:rPr lang="en-US" sz="2000" b="1" dirty="0" smtClean="0"/>
              <a:t> </a:t>
            </a:r>
            <a:r>
              <a:rPr lang="en-US" sz="2000" b="1" dirty="0"/>
              <a:t>½ </a:t>
            </a:r>
            <a:r>
              <a:rPr lang="en-US" sz="2000" b="1" dirty="0" smtClean="0"/>
              <a:t>mv</a:t>
            </a:r>
            <a:r>
              <a:rPr lang="en-US" sz="2000" b="1" baseline="30000" dirty="0" smtClean="0"/>
              <a:t>2 </a:t>
            </a:r>
            <a:r>
              <a:rPr lang="en-US" sz="2000" b="1" dirty="0" smtClean="0"/>
              <a:t> – ½ mu</a:t>
            </a:r>
            <a:r>
              <a:rPr lang="en-US" sz="2000" b="1" baseline="30000" dirty="0" smtClean="0"/>
              <a:t>2  </a:t>
            </a:r>
          </a:p>
          <a:p>
            <a:pPr lvl="1"/>
            <a:r>
              <a:rPr lang="en-US" sz="1800" b="1" dirty="0" smtClean="0"/>
              <a:t>not in data booklet, need to know conceptually.</a:t>
            </a:r>
          </a:p>
          <a:p>
            <a:r>
              <a:rPr lang="en-US" sz="2000" b="1" dirty="0" smtClean="0"/>
              <a:t>Ex: </a:t>
            </a:r>
            <a:r>
              <a:rPr lang="en-US" b="1" dirty="0"/>
              <a:t>A 500. kg light-weight helicopter ascends from the ground with an acceleration of 2.00 </a:t>
            </a:r>
            <a:r>
              <a:rPr lang="en-US" b="1" dirty="0" smtClean="0"/>
              <a:t>m/s2. Over </a:t>
            </a:r>
            <a:r>
              <a:rPr lang="en-US" b="1" dirty="0"/>
              <a:t>a 5.00 sec interval, what </a:t>
            </a:r>
            <a:r>
              <a:rPr lang="en-US" b="1" dirty="0" smtClean="0"/>
              <a:t>is</a:t>
            </a:r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a. The </a:t>
            </a:r>
            <a:r>
              <a:rPr lang="en-US" b="1" dirty="0"/>
              <a:t>distance the helicopter traveled?</a:t>
            </a:r>
          </a:p>
          <a:p>
            <a:r>
              <a:rPr lang="en-US" b="1" dirty="0" smtClean="0"/>
              <a:t>b</a:t>
            </a:r>
            <a:r>
              <a:rPr lang="en-US" b="1" dirty="0"/>
              <a:t>. The work done by the lifting force?</a:t>
            </a:r>
          </a:p>
          <a:p>
            <a:r>
              <a:rPr lang="en-US" b="1" dirty="0"/>
              <a:t>c. The work done by the gravitational force?</a:t>
            </a:r>
          </a:p>
          <a:p>
            <a:r>
              <a:rPr lang="en-US" b="1" dirty="0"/>
              <a:t>d. The net work done on the helicopter?</a:t>
            </a:r>
          </a:p>
          <a:p>
            <a:r>
              <a:rPr lang="en-US" b="1" dirty="0"/>
              <a:t>e. The final kinetic energy of the helicopter?</a:t>
            </a:r>
          </a:p>
          <a:p>
            <a:r>
              <a:rPr lang="en-US" b="1" dirty="0"/>
              <a:t>f. The final velocity of the helicopter?</a:t>
            </a:r>
          </a:p>
          <a:p>
            <a:r>
              <a:rPr lang="en-US" b="1" dirty="0"/>
              <a:t>g. Verify this value using kinematics.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03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r>
              <a:rPr lang="en-US" b="1" dirty="0" smtClean="0">
                <a:sym typeface="Euclid Extra" panose="02050502000505020303" pitchFamily="18" charset="2"/>
              </a:rPr>
              <a:t>Exit Slip- How much work is done by gravity as you carry a 65 N backpack up a flight of stairs to landing 1.3 m higher than the previous floor? </a:t>
            </a: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r>
              <a:rPr lang="en-US" b="1" dirty="0" smtClean="0"/>
              <a:t>What’s Due?  (Pending assignments to complete.)</a:t>
            </a:r>
          </a:p>
          <a:p>
            <a:pPr lvl="1"/>
            <a:r>
              <a:rPr lang="en-US" b="1" dirty="0" smtClean="0"/>
              <a:t>Work and Kinetic Energy Worksheet</a:t>
            </a:r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Read 2.3 p78-95 about Work and Energy</a:t>
            </a:r>
            <a:endParaRPr lang="en-US" b="1" dirty="0"/>
          </a:p>
          <a:p>
            <a:pPr marL="457200" lvl="1" indent="0">
              <a:buNone/>
            </a:pP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Agenda,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IB 2.3 Work, Energy and Power </a:t>
            </a:r>
          </a:p>
          <a:p>
            <a:pPr lvl="1"/>
            <a:r>
              <a:rPr lang="en-US" b="1" dirty="0" smtClean="0"/>
              <a:t>Work </a:t>
            </a:r>
            <a:endParaRPr lang="en-US" b="1" dirty="0"/>
          </a:p>
          <a:p>
            <a:pPr lvl="1"/>
            <a:r>
              <a:rPr lang="en-US" b="1" dirty="0" smtClean="0"/>
              <a:t>Kinetic Energy</a:t>
            </a:r>
          </a:p>
          <a:p>
            <a:pPr lvl="1"/>
            <a:r>
              <a:rPr lang="en-US" b="1" dirty="0" smtClean="0"/>
              <a:t>Work-kinetic energy theorem</a:t>
            </a:r>
          </a:p>
          <a:p>
            <a:r>
              <a:rPr lang="en-US" b="1" dirty="0" smtClean="0"/>
              <a:t>Assignment: </a:t>
            </a:r>
          </a:p>
          <a:p>
            <a:pPr lvl="1"/>
            <a:r>
              <a:rPr lang="en-US" b="1" dirty="0" smtClean="0"/>
              <a:t>Work Kinetic Energy Theorem Worksheet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 smtClean="0"/>
              <a:t>Work</a:t>
            </a:r>
          </a:p>
          <a:p>
            <a:pPr lvl="1"/>
            <a:r>
              <a:rPr lang="en-US" b="1" dirty="0" smtClean="0"/>
              <a:t>Positive/Negative Work</a:t>
            </a:r>
          </a:p>
          <a:p>
            <a:pPr lvl="1"/>
            <a:r>
              <a:rPr lang="en-US" b="1" dirty="0" smtClean="0"/>
              <a:t>Zero work</a:t>
            </a:r>
          </a:p>
          <a:p>
            <a:pPr lvl="1"/>
            <a:r>
              <a:rPr lang="en-US" b="1" dirty="0" smtClean="0"/>
              <a:t>Kinetic Energy </a:t>
            </a:r>
          </a:p>
          <a:p>
            <a:pPr lvl="1"/>
            <a:r>
              <a:rPr lang="en-US" b="1" dirty="0"/>
              <a:t>Work-kinetic energy theorem</a:t>
            </a:r>
          </a:p>
          <a:p>
            <a:pPr lvl="1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Work defined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7074645" cy="3416300"/>
          </a:xfrm>
        </p:spPr>
        <p:txBody>
          <a:bodyPr>
            <a:normAutofit fontScale="85000" lnSpcReduction="20000"/>
          </a:bodyPr>
          <a:lstStyle/>
          <a:p>
            <a:r>
              <a:rPr lang="en-US" sz="2400" b="1" dirty="0" smtClean="0"/>
              <a:t>Work is the </a:t>
            </a:r>
            <a:r>
              <a:rPr lang="en-US" sz="2400" b="1" u="sng" dirty="0" smtClean="0"/>
              <a:t>product of a force through a distance</a:t>
            </a:r>
            <a:r>
              <a:rPr lang="en-US" sz="2400" b="1" dirty="0" smtClean="0"/>
              <a:t>.</a:t>
            </a:r>
            <a:endParaRPr lang="en-US" sz="2400" b="1" dirty="0"/>
          </a:p>
          <a:p>
            <a:r>
              <a:rPr lang="en-US" sz="2400" b="1" dirty="0" smtClean="0"/>
              <a:t>Positive work</a:t>
            </a:r>
          </a:p>
          <a:p>
            <a:pPr lvl="1"/>
            <a:r>
              <a:rPr lang="en-US" sz="2000" b="1" dirty="0" smtClean="0"/>
              <a:t>When the force and the displacement are in the </a:t>
            </a:r>
            <a:r>
              <a:rPr lang="en-US" sz="2000" b="1" u="sng" dirty="0" smtClean="0"/>
              <a:t>same direction</a:t>
            </a:r>
          </a:p>
          <a:p>
            <a:pPr lvl="1"/>
            <a:r>
              <a:rPr lang="en-US" sz="2000" b="1" dirty="0" smtClean="0"/>
              <a:t>Adds to the energy of a system.</a:t>
            </a:r>
          </a:p>
          <a:p>
            <a:r>
              <a:rPr lang="en-US" sz="2400" b="1" dirty="0"/>
              <a:t>N</a:t>
            </a:r>
            <a:r>
              <a:rPr lang="en-US" sz="2400" b="1" dirty="0" smtClean="0"/>
              <a:t>egative work</a:t>
            </a:r>
          </a:p>
          <a:p>
            <a:pPr lvl="1"/>
            <a:r>
              <a:rPr lang="en-US" sz="2000" b="1" dirty="0" smtClean="0"/>
              <a:t>When the force and the displacement are in </a:t>
            </a:r>
            <a:r>
              <a:rPr lang="en-US" sz="2000" b="1" u="sng" dirty="0" smtClean="0"/>
              <a:t>opposite directions</a:t>
            </a:r>
          </a:p>
          <a:p>
            <a:pPr lvl="1"/>
            <a:r>
              <a:rPr lang="en-US" sz="2000" b="1" dirty="0"/>
              <a:t>Removes energy from a system </a:t>
            </a:r>
          </a:p>
          <a:p>
            <a:pPr lvl="1"/>
            <a:r>
              <a:rPr lang="en-US" sz="2000" b="1" dirty="0" smtClean="0"/>
              <a:t>Note: friction always does negative work.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8541" y="2493059"/>
            <a:ext cx="329565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40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work NOT done?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A </a:t>
            </a:r>
            <a:r>
              <a:rPr lang="en-US" sz="2000" b="1" u="sng" dirty="0" smtClean="0"/>
              <a:t>perpendicular force </a:t>
            </a:r>
            <a:r>
              <a:rPr lang="en-US" sz="2000" b="1" dirty="0" smtClean="0"/>
              <a:t>does no work. </a:t>
            </a:r>
          </a:p>
          <a:p>
            <a:endParaRPr lang="en-US" sz="2000" b="1" dirty="0" smtClean="0"/>
          </a:p>
          <a:p>
            <a:endParaRPr lang="en-US" sz="2000" b="1" dirty="0"/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Force applied </a:t>
            </a:r>
            <a:r>
              <a:rPr lang="en-US" sz="2000" b="1" u="sng" dirty="0" smtClean="0"/>
              <a:t>without any change in position </a:t>
            </a:r>
            <a:r>
              <a:rPr lang="en-US" sz="2000" b="1" dirty="0" smtClean="0"/>
              <a:t>does no work.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529" y="2996418"/>
            <a:ext cx="4564510" cy="22342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27" b="31197"/>
          <a:stretch/>
        </p:blipFill>
        <p:spPr>
          <a:xfrm>
            <a:off x="7510791" y="2799178"/>
            <a:ext cx="2674218" cy="212334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02855" y="3137095"/>
            <a:ext cx="1491176" cy="53457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4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at an angle – general case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54955" y="2603499"/>
                <a:ext cx="8761412" cy="3901803"/>
              </a:xfrm>
            </p:spPr>
            <p:txBody>
              <a:bodyPr>
                <a:normAutofit/>
              </a:bodyPr>
              <a:lstStyle/>
              <a:p>
                <a:r>
                  <a:rPr lang="en-US" sz="2000" b="1" dirty="0" smtClean="0"/>
                  <a:t>Forces in the same or opposite direction do maximum work.</a:t>
                </a:r>
              </a:p>
              <a:p>
                <a:r>
                  <a:rPr lang="en-US" sz="2000" b="1" dirty="0" smtClean="0"/>
                  <a:t>Forces at an angle – only the component of the force in the direction of the displacement does work.</a:t>
                </a:r>
              </a:p>
              <a:p>
                <a:r>
                  <a:rPr lang="en-US" sz="2000" b="1" dirty="0" smtClean="0"/>
                  <a:t>IB equation: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𝑾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𝑭𝒔</m:t>
                    </m:r>
                    <m:r>
                      <m:rPr>
                        <m:nor/>
                      </m:rPr>
                      <a:rPr lang="en-US" sz="2800" b="1" i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𝛉</m:t>
                    </m:r>
                  </m:oMath>
                </a14:m>
                <a:r>
                  <a:rPr lang="en-US" sz="2800" b="1" dirty="0" smtClean="0"/>
                  <a:t>    </a:t>
                </a:r>
                <a:r>
                  <a:rPr lang="en-US" sz="2000" b="1" dirty="0" smtClean="0"/>
                  <a:t>in data booklet</a:t>
                </a:r>
              </a:p>
              <a:p>
                <a:r>
                  <a:rPr lang="en-US" sz="2000" b="1" i="1" dirty="0"/>
                  <a:t>s</a:t>
                </a:r>
                <a:r>
                  <a:rPr lang="en-US" sz="2000" b="1" dirty="0" smtClean="0"/>
                  <a:t> may be written as x, y, r or d.</a:t>
                </a:r>
              </a:p>
              <a:p>
                <a:r>
                  <a:rPr lang="en-US" sz="2000" b="1" dirty="0" smtClean="0"/>
                  <a:t>W = </a:t>
                </a:r>
                <a:r>
                  <a:rPr lang="en-US" sz="2000" b="1" dirty="0" err="1" smtClean="0"/>
                  <a:t>F</a:t>
                </a:r>
                <a:r>
                  <a:rPr lang="en-US" sz="2000" b="1" dirty="0" err="1" smtClean="0">
                    <a:sym typeface="Euclid Symbol" panose="05050102010706020507" pitchFamily="18" charset="2"/>
                  </a:rPr>
                  <a:t>d</a:t>
                </a:r>
                <a:r>
                  <a:rPr lang="en-US" sz="2000" b="1" dirty="0" smtClean="0">
                    <a:sym typeface="Euclid Symbol" panose="05050102010706020507" pitchFamily="18" charset="2"/>
                  </a:rPr>
                  <a:t>   (vector dot product</a:t>
                </a:r>
                <a:r>
                  <a:rPr lang="en-US" sz="2000" b="1" dirty="0" smtClean="0">
                    <a:sym typeface="Euclid Symbol" panose="05050102010706020507" pitchFamily="18" charset="2"/>
                  </a:rPr>
                  <a:t>)</a:t>
                </a:r>
              </a:p>
              <a:p>
                <a:r>
                  <a:rPr lang="en-US" sz="2000" b="1" dirty="0" smtClean="0">
                    <a:sym typeface="Euclid Symbol" panose="05050102010706020507" pitchFamily="18" charset="2"/>
                  </a:rPr>
                  <a:t>Unit for Work is the Joule, J</a:t>
                </a:r>
              </a:p>
              <a:p>
                <a:pPr marL="457200" lvl="1" indent="0">
                  <a:buNone/>
                </a:pPr>
                <a:r>
                  <a:rPr lang="en-US" sz="1800" b="1" dirty="0" smtClean="0">
                    <a:sym typeface="Euclid Symbol" panose="05050102010706020507" pitchFamily="18" charset="2"/>
                  </a:rPr>
                  <a:t>1 J = 1 N</a:t>
                </a:r>
                <a:r>
                  <a:rPr lang="en-US" sz="1800" b="1" baseline="-25000" dirty="0">
                    <a:sym typeface="Euclid Extra" panose="02050502000505020303" pitchFamily="18" charset="2"/>
                  </a:rPr>
                  <a:t> </a:t>
                </a:r>
                <a:r>
                  <a:rPr lang="en-US" sz="1800" b="1" dirty="0" smtClean="0">
                    <a:sym typeface="Euclid Extra" panose="02050502000505020303" pitchFamily="18" charset="2"/>
                  </a:rPr>
                  <a:t>m = 1 kg m</a:t>
                </a:r>
                <a:r>
                  <a:rPr lang="en-US" sz="1800" b="1" baseline="30000" dirty="0" smtClean="0">
                    <a:sym typeface="Euclid Extra" panose="02050502000505020303" pitchFamily="18" charset="2"/>
                  </a:rPr>
                  <a:t>2</a:t>
                </a:r>
                <a:r>
                  <a:rPr lang="en-US" sz="1800" b="1" dirty="0" smtClean="0">
                    <a:sym typeface="Euclid Extra" panose="02050502000505020303" pitchFamily="18" charset="2"/>
                  </a:rPr>
                  <a:t>/s</a:t>
                </a:r>
                <a:r>
                  <a:rPr lang="en-US" sz="1800" b="1" baseline="30000" dirty="0" smtClean="0">
                    <a:sym typeface="Euclid Extra" panose="02050502000505020303" pitchFamily="18" charset="2"/>
                  </a:rPr>
                  <a:t>2</a:t>
                </a:r>
              </a:p>
              <a:p>
                <a:pPr marL="457200" lvl="1" indent="0">
                  <a:buNone/>
                </a:pPr>
                <a:r>
                  <a:rPr lang="en-US" sz="1800" b="1" dirty="0" smtClean="0">
                    <a:sym typeface="Euclid Extra" panose="02050502000505020303" pitchFamily="18" charset="2"/>
                  </a:rPr>
                  <a:t>Work is a scalar quantity.</a:t>
                </a:r>
                <a:endParaRPr lang="en-US" sz="1800" b="1" dirty="0" smtClean="0">
                  <a:sym typeface="Euclid Symbol" panose="05050102010706020507" pitchFamily="18" charset="2"/>
                </a:endParaRPr>
              </a:p>
              <a:p>
                <a:endParaRPr lang="en-US" sz="2000" b="1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4955" y="2603499"/>
                <a:ext cx="8761412" cy="3901803"/>
              </a:xfrm>
              <a:blipFill>
                <a:blip r:embed="rId2"/>
                <a:stretch>
                  <a:fillRect l="-278" t="-7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Image result for Image of work done by force at an angle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684"/>
          <a:stretch/>
        </p:blipFill>
        <p:spPr bwMode="auto">
          <a:xfrm>
            <a:off x="5641253" y="4200622"/>
            <a:ext cx="4781550" cy="194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0814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by a variable 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6652614" cy="34163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If a force is not constant over the distance, then you can plot how the force varies as a function of position.</a:t>
            </a:r>
          </a:p>
          <a:p>
            <a:pPr lvl="1"/>
            <a:r>
              <a:rPr lang="en-US" sz="1800" b="1" dirty="0" smtClean="0"/>
              <a:t>Still a force times a distance.</a:t>
            </a:r>
          </a:p>
          <a:p>
            <a:r>
              <a:rPr lang="en-US" sz="2000" b="1" dirty="0" smtClean="0"/>
              <a:t>The work done by the force over a distance is represented by the area between the graph and the x-axis on this graph.</a:t>
            </a:r>
          </a:p>
          <a:p>
            <a:r>
              <a:rPr lang="en-US" sz="2000" b="1" dirty="0" smtClean="0"/>
              <a:t>Ex: Work done by a spring force:</a:t>
            </a:r>
          </a:p>
          <a:p>
            <a:pPr lvl="1"/>
            <a:r>
              <a:rPr lang="en-US" sz="1800" b="1" dirty="0" smtClean="0"/>
              <a:t>W = ½ kx</a:t>
            </a:r>
            <a:r>
              <a:rPr lang="en-US" sz="1800" b="1" baseline="30000" dirty="0" smtClean="0"/>
              <a:t>2</a:t>
            </a:r>
            <a:endParaRPr lang="en-US" sz="1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868" y="1327150"/>
            <a:ext cx="2705100" cy="2552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646" y="4311650"/>
            <a:ext cx="3019425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9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A worker pulls a cart with a 45 N force at an angle of 25</a:t>
            </a:r>
            <a:r>
              <a:rPr lang="en-US" sz="2000" b="1" dirty="0" smtClean="0">
                <a:sym typeface="Euclid Symbol" panose="05050102010706020507" pitchFamily="18" charset="2"/>
              </a:rPr>
              <a:t> to the horizontal over a distance of 1.2 m. What work does the worker do on the cart?</a:t>
            </a:r>
          </a:p>
          <a:p>
            <a:endParaRPr lang="en-US" sz="2000" b="1" dirty="0" smtClean="0">
              <a:sym typeface="Euclid Symbol" panose="05050102010706020507" pitchFamily="18" charset="2"/>
            </a:endParaRPr>
          </a:p>
          <a:p>
            <a:r>
              <a:rPr lang="en-US" sz="2000" b="1" dirty="0"/>
              <a:t>A 900N mountain climber scales a 100m cliff. How much work is done by the mountain climber</a:t>
            </a:r>
            <a:r>
              <a:rPr lang="en-US" sz="2000" b="1" dirty="0" smtClean="0"/>
              <a:t>?</a:t>
            </a:r>
          </a:p>
          <a:p>
            <a:endParaRPr lang="en-US" sz="2000" b="1" dirty="0"/>
          </a:p>
          <a:p>
            <a:r>
              <a:rPr lang="en-US" sz="2000" b="1" dirty="0"/>
              <a:t>Angela uses a force of 25 Newtons to lift her grocery bag while doing 50 Joules of work.  How far did she lift the grocery bags?</a:t>
            </a:r>
          </a:p>
          <a:p>
            <a:endParaRPr lang="en-US" sz="2000" b="1" dirty="0"/>
          </a:p>
          <a:p>
            <a:endParaRPr lang="en-US" dirty="0">
              <a:sym typeface="Euclid Symbol" panose="05050102010706020507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04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508356" cy="3966112"/>
          </a:xfrm>
        </p:spPr>
        <p:txBody>
          <a:bodyPr>
            <a:normAutofit/>
          </a:bodyPr>
          <a:lstStyle/>
          <a:p>
            <a:r>
              <a:rPr lang="en-US" sz="2400" b="1" dirty="0"/>
              <a:t>What is energy</a:t>
            </a:r>
            <a:r>
              <a:rPr lang="en-US" sz="2400" b="1" dirty="0" smtClean="0"/>
              <a:t>?  </a:t>
            </a:r>
          </a:p>
          <a:p>
            <a:pPr lvl="1"/>
            <a:r>
              <a:rPr lang="en-US" sz="2400" b="1" dirty="0" smtClean="0"/>
              <a:t>The ability to do work. </a:t>
            </a:r>
            <a:endParaRPr lang="en-US" sz="2400" b="1" dirty="0"/>
          </a:p>
          <a:p>
            <a:r>
              <a:rPr lang="en-US" sz="2400" b="1" dirty="0" smtClean="0"/>
              <a:t>Comes in two varieties:</a:t>
            </a:r>
          </a:p>
          <a:p>
            <a:pPr lvl="1"/>
            <a:r>
              <a:rPr lang="en-US" sz="2000" b="1" dirty="0" smtClean="0"/>
              <a:t>E</a:t>
            </a:r>
            <a:r>
              <a:rPr lang="en-US" sz="2000" b="1" baseline="-25000" dirty="0" smtClean="0"/>
              <a:t>K</a:t>
            </a:r>
            <a:r>
              <a:rPr lang="en-US" sz="2000" b="1" dirty="0" smtClean="0"/>
              <a:t> = kinetic energy			E</a:t>
            </a:r>
            <a:r>
              <a:rPr lang="en-US" sz="2000" b="1" baseline="-25000" dirty="0" smtClean="0"/>
              <a:t>p</a:t>
            </a:r>
            <a:r>
              <a:rPr lang="en-US" sz="2000" b="1" dirty="0" smtClean="0"/>
              <a:t> = potential energy</a:t>
            </a:r>
          </a:p>
          <a:p>
            <a:r>
              <a:rPr lang="en-US" sz="2400" b="1" dirty="0" smtClean="0"/>
              <a:t>Types of kinetic energy: motion, light, sound, thermal energy, electrical energy (all are a type of motion)</a:t>
            </a:r>
          </a:p>
          <a:p>
            <a:r>
              <a:rPr lang="en-US" sz="2400" b="1" dirty="0" smtClean="0"/>
              <a:t>Types of potential energy: gravitational, chemical, nuclear, spring, electrical potential (all are reversibly stored energy)</a:t>
            </a:r>
            <a:endParaRPr lang="en-US" sz="2400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12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Kinetic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Kinetic energy – </a:t>
            </a:r>
            <a:r>
              <a:rPr lang="en-US" sz="2000" b="1" dirty="0" smtClean="0"/>
              <a:t>energy of motion</a:t>
            </a:r>
          </a:p>
          <a:p>
            <a:pPr lvl="1"/>
            <a:r>
              <a:rPr lang="en-US" sz="1800" b="1" dirty="0" smtClean="0"/>
              <a:t>Anything that is moving has kinetic energy</a:t>
            </a:r>
          </a:p>
          <a:p>
            <a:r>
              <a:rPr lang="en-US" sz="2000" b="1" dirty="0" smtClean="0"/>
              <a:t>E</a:t>
            </a:r>
            <a:r>
              <a:rPr lang="en-US" sz="2000" b="1" baseline="-25000" dirty="0" smtClean="0"/>
              <a:t>K</a:t>
            </a:r>
            <a:r>
              <a:rPr lang="en-US" sz="2000" b="1" dirty="0" smtClean="0"/>
              <a:t> = ½ mv</a:t>
            </a:r>
            <a:r>
              <a:rPr lang="en-US" sz="2000" b="1" baseline="30000" dirty="0" smtClean="0"/>
              <a:t>2  </a:t>
            </a:r>
            <a:r>
              <a:rPr lang="en-US" sz="2000" b="1" dirty="0" smtClean="0"/>
              <a:t>   (in data booklet)</a:t>
            </a:r>
          </a:p>
          <a:p>
            <a:pPr lvl="0"/>
            <a:r>
              <a:rPr lang="en-US" sz="2000" b="1" dirty="0" smtClean="0"/>
              <a:t>Ex: </a:t>
            </a:r>
            <a:r>
              <a:rPr lang="en-US" b="1" dirty="0"/>
              <a:t>What is the Kinetic Energy of a 150 kg object that is moving with a speed of 15 m/s?</a:t>
            </a:r>
            <a:endParaRPr lang="en-US" dirty="0"/>
          </a:p>
          <a:p>
            <a:r>
              <a:rPr lang="en-US" b="1" dirty="0" smtClean="0"/>
              <a:t>Ex: An </a:t>
            </a:r>
            <a:r>
              <a:rPr lang="en-US" b="1" dirty="0"/>
              <a:t>object has a kinetic energy of 25 J and a mass of 34 kg , how fast is the object moving</a:t>
            </a:r>
            <a:r>
              <a:rPr lang="en-US" b="1" dirty="0" smtClean="0"/>
              <a:t>?</a:t>
            </a:r>
            <a:endParaRPr lang="en-US" dirty="0"/>
          </a:p>
          <a:p>
            <a:pPr lvl="0"/>
            <a:r>
              <a:rPr lang="en-US" b="1" dirty="0" smtClean="0"/>
              <a:t>Ex: An </a:t>
            </a:r>
            <a:r>
              <a:rPr lang="en-US" b="1" dirty="0"/>
              <a:t>object moving with a speed of 35 m/s and has a kinetic energy of 1500 J, what is the mass of the </a:t>
            </a:r>
            <a:r>
              <a:rPr lang="en-US" b="1" dirty="0" smtClean="0"/>
              <a:t>object?</a:t>
            </a:r>
            <a:endParaRPr lang="en-US" dirty="0"/>
          </a:p>
          <a:p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12906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35559</TotalTime>
  <Words>755</Words>
  <Application>Microsoft Office PowerPoint</Application>
  <PresentationFormat>Widescreen</PresentationFormat>
  <Paragraphs>101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Cambria Math</vt:lpstr>
      <vt:lpstr>Century Gothic</vt:lpstr>
      <vt:lpstr>Euclid Extra</vt:lpstr>
      <vt:lpstr>Euclid Symbol</vt:lpstr>
      <vt:lpstr>Wingdings 3</vt:lpstr>
      <vt:lpstr>Ion Boardroom</vt:lpstr>
      <vt:lpstr>Physics 2 –  Jan 10, 2019</vt:lpstr>
      <vt:lpstr>Agenda, Assignment</vt:lpstr>
      <vt:lpstr>Physics Work defined</vt:lpstr>
      <vt:lpstr>When is work NOT done?</vt:lpstr>
      <vt:lpstr>Work at an angle – general case</vt:lpstr>
      <vt:lpstr>Work by a variable force</vt:lpstr>
      <vt:lpstr>Practice Problems</vt:lpstr>
      <vt:lpstr>Energy</vt:lpstr>
      <vt:lpstr>Kinetic Energy</vt:lpstr>
      <vt:lpstr>Work – K.E. Theorem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321</cp:revision>
  <cp:lastPrinted>2017-11-28T11:14:33Z</cp:lastPrinted>
  <dcterms:created xsi:type="dcterms:W3CDTF">2015-08-11T02:33:52Z</dcterms:created>
  <dcterms:modified xsi:type="dcterms:W3CDTF">2019-01-10T13:58:39Z</dcterms:modified>
</cp:coreProperties>
</file>